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56" r:id="rId5"/>
    <p:sldId id="257" r:id="rId6"/>
    <p:sldId id="260" r:id="rId7"/>
    <p:sldId id="261" r:id="rId8"/>
    <p:sldId id="308" r:id="rId9"/>
    <p:sldId id="262" r:id="rId10"/>
    <p:sldId id="263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5" r:id="rId20"/>
    <p:sldId id="310" r:id="rId21"/>
    <p:sldId id="309" r:id="rId22"/>
    <p:sldId id="320" r:id="rId23"/>
    <p:sldId id="276" r:id="rId24"/>
    <p:sldId id="278" r:id="rId25"/>
    <p:sldId id="279" r:id="rId26"/>
    <p:sldId id="280" r:id="rId27"/>
    <p:sldId id="312" r:id="rId28"/>
    <p:sldId id="289" r:id="rId29"/>
    <p:sldId id="313" r:id="rId30"/>
    <p:sldId id="314" r:id="rId31"/>
    <p:sldId id="290" r:id="rId32"/>
    <p:sldId id="291" r:id="rId33"/>
    <p:sldId id="285" r:id="rId34"/>
    <p:sldId id="292" r:id="rId35"/>
    <p:sldId id="316" r:id="rId36"/>
    <p:sldId id="294" r:id="rId37"/>
    <p:sldId id="295" r:id="rId38"/>
    <p:sldId id="296" r:id="rId39"/>
    <p:sldId id="297" r:id="rId40"/>
    <p:sldId id="298" r:id="rId41"/>
    <p:sldId id="303" r:id="rId42"/>
    <p:sldId id="318" r:id="rId43"/>
    <p:sldId id="299" r:id="rId44"/>
    <p:sldId id="324" r:id="rId45"/>
    <p:sldId id="319" r:id="rId46"/>
    <p:sldId id="304" r:id="rId47"/>
    <p:sldId id="321" r:id="rId48"/>
    <p:sldId id="305" r:id="rId49"/>
    <p:sldId id="306" r:id="rId50"/>
    <p:sldId id="307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8ECFF-93F4-468B-855C-3F9A8CDBFDC8}" v="15" dt="2022-11-01T14:26:07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C952-0D01-40D2-865A-D4AB4D402EA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43E4-BDF9-4403-B825-FF954007B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8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043E4-BDF9-4403-B825-FF954007B0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1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5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8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0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8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A2E1-1958-4A5E-A5AE-1687567A3C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hoosehisd.my.site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LHARDY1@houstonisd.org" TargetMode="External"/><Relationship Id="rId2" Type="http://schemas.openxmlformats.org/officeDocument/2006/relationships/hyperlink" Target="mailto:bhearne@houstonisd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ia.Buirse@houstonisd.or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/>
              <a:t>T. H. Rogers 2022 – 2023 Vanguard Program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417638"/>
            <a:ext cx="29718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Principal:</a:t>
            </a:r>
            <a:endParaRPr lang="en-US" sz="700"/>
          </a:p>
          <a:p>
            <a:pPr algn="ctr"/>
            <a:r>
              <a:rPr lang="en-US" sz="1600"/>
              <a:t>Tiffany Chenier</a:t>
            </a:r>
          </a:p>
          <a:p>
            <a:pPr algn="ctr"/>
            <a:endParaRPr lang="en-US" sz="1200"/>
          </a:p>
          <a:p>
            <a:pPr algn="ctr"/>
            <a:r>
              <a:rPr lang="en-US" b="1"/>
              <a:t>Assistant Principals:</a:t>
            </a:r>
            <a:endParaRPr lang="en-US" sz="700"/>
          </a:p>
          <a:p>
            <a:pPr algn="ctr"/>
            <a:r>
              <a:rPr lang="en-US" sz="1600"/>
              <a:t>Rania Khalil </a:t>
            </a:r>
          </a:p>
          <a:p>
            <a:pPr algn="ctr"/>
            <a:r>
              <a:rPr lang="en-US" sz="1600"/>
              <a:t>Scott Platt </a:t>
            </a:r>
          </a:p>
          <a:p>
            <a:pPr algn="ctr"/>
            <a:r>
              <a:rPr lang="en-US" sz="1600"/>
              <a:t>Gregory Wagner</a:t>
            </a:r>
            <a:endParaRPr lang="en-US" sz="1600" u="sng"/>
          </a:p>
          <a:p>
            <a:pPr algn="ctr"/>
            <a:endParaRPr lang="en-US" sz="700"/>
          </a:p>
          <a:p>
            <a:pPr algn="ctr"/>
            <a:r>
              <a:rPr lang="en-US" b="1"/>
              <a:t>Dean of Instruction:</a:t>
            </a:r>
            <a:endParaRPr lang="en-US" sz="700"/>
          </a:p>
          <a:p>
            <a:pPr algn="ctr"/>
            <a:r>
              <a:rPr lang="en-US" sz="1600"/>
              <a:t>Jessica Willie Beaulieu</a:t>
            </a:r>
          </a:p>
          <a:p>
            <a:pPr algn="ctr"/>
            <a:endParaRPr lang="en-US" sz="700"/>
          </a:p>
          <a:p>
            <a:pPr algn="ctr"/>
            <a:r>
              <a:rPr lang="en-US" b="1"/>
              <a:t>Magnet Coordinator:</a:t>
            </a:r>
            <a:endParaRPr lang="en-US"/>
          </a:p>
          <a:p>
            <a:pPr algn="ctr"/>
            <a:r>
              <a:rPr lang="en-US" sz="1600"/>
              <a:t>Barbra Hearne</a:t>
            </a:r>
          </a:p>
          <a:p>
            <a:pPr algn="ctr"/>
            <a:endParaRPr lang="en-US" sz="900"/>
          </a:p>
          <a:p>
            <a:pPr algn="ctr"/>
            <a:r>
              <a:rPr lang="en-US" b="1"/>
              <a:t>Counselor:</a:t>
            </a:r>
          </a:p>
          <a:p>
            <a:pPr algn="ctr"/>
            <a:r>
              <a:rPr lang="en-US" sz="1600"/>
              <a:t>Bradley Evans</a:t>
            </a:r>
          </a:p>
          <a:p>
            <a:pPr algn="ctr"/>
            <a:endParaRPr lang="en-US" sz="1600"/>
          </a:p>
          <a:p>
            <a:pPr algn="ctr"/>
            <a:r>
              <a:rPr lang="en-US" sz="1600" b="1"/>
              <a:t>Teacher Specialist</a:t>
            </a:r>
          </a:p>
          <a:p>
            <a:pPr algn="ctr"/>
            <a:r>
              <a:rPr lang="en-US" sz="1600"/>
              <a:t>Steven Ghorbanian</a:t>
            </a:r>
          </a:p>
          <a:p>
            <a:pPr algn="ctr"/>
            <a:endParaRPr lang="en-US" sz="1600"/>
          </a:p>
          <a:p>
            <a:pPr algn="ctr"/>
            <a:r>
              <a:rPr lang="en-US" sz="1600" i="1"/>
              <a:t>“Where Academics and</a:t>
            </a:r>
          </a:p>
          <a:p>
            <a:pPr algn="ctr"/>
            <a:r>
              <a:rPr lang="en-US" sz="1600" i="1"/>
              <a:t> Character Matter”</a:t>
            </a:r>
          </a:p>
          <a:p>
            <a:pPr algn="ctr"/>
            <a:endParaRPr lang="en-US" sz="1600"/>
          </a:p>
          <a:p>
            <a:pPr algn="ctr"/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F1456-B6C8-4FE3-9045-30B558636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1072"/>
            <a:ext cx="5334000" cy="44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Elementary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 should expect </a:t>
            </a:r>
            <a:r>
              <a:rPr lang="en-US" dirty="0">
                <a:solidFill>
                  <a:schemeClr val="tx2"/>
                </a:solidFill>
              </a:rPr>
              <a:t>15</a:t>
            </a:r>
            <a:r>
              <a:rPr lang="en-US" dirty="0"/>
              <a:t> to </a:t>
            </a:r>
            <a:r>
              <a:rPr lang="en-US" dirty="0">
                <a:solidFill>
                  <a:schemeClr val="tx2"/>
                </a:solidFill>
              </a:rPr>
              <a:t>75</a:t>
            </a:r>
            <a:r>
              <a:rPr lang="en-US" dirty="0"/>
              <a:t> minutes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…</a:t>
            </a:r>
            <a:r>
              <a:rPr lang="en-US" i="1" dirty="0"/>
              <a:t> every night 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2871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Middle School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>
            <a:normAutofit/>
          </a:bodyPr>
          <a:lstStyle/>
          <a:p>
            <a:r>
              <a:rPr lang="en-US" dirty="0"/>
              <a:t>All Core Classes are HISD Advanced </a:t>
            </a:r>
            <a:r>
              <a:rPr lang="en-US" sz="1800" i="1" dirty="0"/>
              <a:t>(formerly called Pre-AP)</a:t>
            </a:r>
            <a:endParaRPr lang="en-US" dirty="0"/>
          </a:p>
          <a:p>
            <a:r>
              <a:rPr lang="en-US" dirty="0"/>
              <a:t>High School Credit (Algebra, Art, Geometry, Fundamentals of Computer Science, Integrated Physics &amp; Chemistry, Foreign Language, etc.)</a:t>
            </a:r>
            <a:r>
              <a:rPr lang="en-US" sz="2200" dirty="0"/>
              <a:t> (</a:t>
            </a:r>
            <a:r>
              <a:rPr lang="en-US" sz="1800" i="1" dirty="0"/>
              <a:t>not automatic must audition or test into)</a:t>
            </a:r>
          </a:p>
          <a:p>
            <a:r>
              <a:rPr lang="en-US" dirty="0"/>
              <a:t>Traditional Block Schedule.  Alternate between A &amp; B Days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8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Middle School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You should expect </a:t>
            </a:r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dirty="0"/>
              <a:t> to </a:t>
            </a:r>
            <a:r>
              <a:rPr lang="en-US" dirty="0">
                <a:solidFill>
                  <a:schemeClr val="tx2"/>
                </a:solidFill>
              </a:rPr>
              <a:t>3</a:t>
            </a:r>
            <a:r>
              <a:rPr lang="en-US" dirty="0"/>
              <a:t> hours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…</a:t>
            </a:r>
            <a:r>
              <a:rPr lang="en-US" i="1" dirty="0"/>
              <a:t> every night 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884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Is it all work?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4537" y="15240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Elementary:</a:t>
            </a:r>
          </a:p>
          <a:p>
            <a:pPr marL="0" indent="0" algn="ctr">
              <a:buNone/>
            </a:pPr>
            <a:r>
              <a:rPr lang="en-US" dirty="0"/>
              <a:t>Art</a:t>
            </a:r>
          </a:p>
          <a:p>
            <a:pPr marL="0" indent="0" algn="ctr">
              <a:buNone/>
            </a:pPr>
            <a:r>
              <a:rPr lang="en-US" dirty="0"/>
              <a:t>Chess</a:t>
            </a:r>
          </a:p>
          <a:p>
            <a:pPr marL="0" indent="0" algn="ctr">
              <a:buNone/>
            </a:pPr>
            <a:r>
              <a:rPr lang="en-US" dirty="0"/>
              <a:t>Computer</a:t>
            </a:r>
          </a:p>
          <a:p>
            <a:pPr marL="0" indent="0" algn="ctr">
              <a:buNone/>
            </a:pPr>
            <a:r>
              <a:rPr lang="en-US" dirty="0"/>
              <a:t>STEM</a:t>
            </a:r>
          </a:p>
          <a:p>
            <a:pPr marL="0" indent="0" algn="ctr">
              <a:buNone/>
            </a:pPr>
            <a:r>
              <a:rPr lang="en-US" dirty="0"/>
              <a:t>Music </a:t>
            </a:r>
          </a:p>
          <a:p>
            <a:pPr marL="0" indent="0" algn="ctr">
              <a:buNone/>
            </a:pPr>
            <a:r>
              <a:rPr lang="en-US" dirty="0"/>
              <a:t>Orchestra</a:t>
            </a:r>
          </a:p>
          <a:p>
            <a:pPr marL="0" indent="0" algn="ctr">
              <a:buNone/>
            </a:pPr>
            <a:r>
              <a:rPr lang="en-US" dirty="0"/>
              <a:t>P.E.</a:t>
            </a:r>
          </a:p>
          <a:p>
            <a:pPr marL="0" indent="0" algn="ctr">
              <a:buNone/>
            </a:pPr>
            <a:r>
              <a:rPr lang="en-US" dirty="0"/>
              <a:t>Name That Book</a:t>
            </a:r>
          </a:p>
          <a:p>
            <a:pPr marL="0" indent="0" algn="ctr">
              <a:buNone/>
            </a:pPr>
            <a:r>
              <a:rPr lang="en-US" dirty="0"/>
              <a:t>Spelling Bee</a:t>
            </a:r>
          </a:p>
          <a:p>
            <a:pPr marL="0" indent="0" algn="ctr">
              <a:buNone/>
            </a:pPr>
            <a:r>
              <a:rPr lang="en-US" dirty="0"/>
              <a:t>Jr. Student Council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Middle School:</a:t>
            </a:r>
          </a:p>
          <a:p>
            <a:pPr marL="0" indent="0" algn="ctr">
              <a:buNone/>
            </a:pPr>
            <a:r>
              <a:rPr lang="en-US" dirty="0"/>
              <a:t>Name That Book</a:t>
            </a:r>
          </a:p>
          <a:p>
            <a:pPr marL="0" indent="0" algn="ctr">
              <a:buNone/>
            </a:pPr>
            <a:r>
              <a:rPr lang="en-US" dirty="0"/>
              <a:t>Chess </a:t>
            </a:r>
          </a:p>
          <a:p>
            <a:pPr marL="0" indent="0" algn="ctr">
              <a:buNone/>
            </a:pPr>
            <a:r>
              <a:rPr lang="en-US" dirty="0"/>
              <a:t>Drama &amp; Speech</a:t>
            </a:r>
          </a:p>
          <a:p>
            <a:pPr marL="0" indent="0" algn="ctr">
              <a:buNone/>
            </a:pPr>
            <a:r>
              <a:rPr lang="en-US" dirty="0"/>
              <a:t>Math Counts/ Math Club</a:t>
            </a:r>
          </a:p>
          <a:p>
            <a:pPr marL="0" indent="0" algn="ctr">
              <a:buNone/>
            </a:pPr>
            <a:r>
              <a:rPr lang="en-US" dirty="0"/>
              <a:t>Orchestra</a:t>
            </a:r>
          </a:p>
          <a:p>
            <a:pPr marL="0" indent="0" algn="ctr">
              <a:buNone/>
            </a:pPr>
            <a:r>
              <a:rPr lang="en-US" dirty="0"/>
              <a:t>Scholastic Writing</a:t>
            </a:r>
          </a:p>
          <a:p>
            <a:pPr marL="0" indent="0" algn="ctr">
              <a:buNone/>
            </a:pPr>
            <a:r>
              <a:rPr lang="en-US" dirty="0"/>
              <a:t>Quiz Bowl</a:t>
            </a:r>
          </a:p>
          <a:p>
            <a:pPr marL="0" indent="0" algn="ctr">
              <a:buNone/>
            </a:pPr>
            <a:r>
              <a:rPr lang="en-US" dirty="0"/>
              <a:t>Student Council (</a:t>
            </a:r>
            <a:r>
              <a:rPr lang="en-US" dirty="0" err="1"/>
              <a:t>StuCo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National Juniors Honor Society (NJHS)</a:t>
            </a:r>
          </a:p>
          <a:p>
            <a:pPr marL="0" indent="0" algn="ctr">
              <a:buNone/>
            </a:pPr>
            <a:r>
              <a:rPr lang="en-US" b="1" dirty="0"/>
              <a:t>Sports: </a:t>
            </a:r>
            <a:r>
              <a:rPr lang="en-US" dirty="0"/>
              <a:t>(Baseball, Volleyball, Swim, Track, Cross Country, and Basketball)</a:t>
            </a:r>
          </a:p>
        </p:txBody>
      </p:sp>
    </p:spTree>
    <p:extLst>
      <p:ext uri="{BB962C8B-B14F-4D97-AF65-F5344CB8AC3E}">
        <p14:creationId xmlns:p14="http://schemas.microsoft.com/office/powerpoint/2010/main" val="342262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Makes THR different?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/>
              <a:t>All students in our program are labeled GT, all teachers are GT certified!</a:t>
            </a:r>
          </a:p>
          <a:p>
            <a:pPr marL="400050" lvl="1" indent="0" algn="ct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3600" dirty="0"/>
              <a:t>Our Vanguard program is intensely focused on </a:t>
            </a:r>
            <a:r>
              <a:rPr lang="en-US" sz="3600" dirty="0">
                <a:solidFill>
                  <a:schemeClr val="tx2"/>
                </a:solidFill>
              </a:rPr>
              <a:t>Academics</a:t>
            </a:r>
            <a:r>
              <a:rPr lang="en-US" sz="3600" dirty="0"/>
              <a:t>!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853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else?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530</a:t>
            </a:r>
            <a:r>
              <a:rPr lang="en-US" dirty="0"/>
              <a:t> VG Elementary Students </a:t>
            </a:r>
          </a:p>
          <a:p>
            <a:r>
              <a:rPr lang="en-US" dirty="0">
                <a:solidFill>
                  <a:schemeClr val="tx2"/>
                </a:solidFill>
              </a:rPr>
              <a:t>450</a:t>
            </a:r>
            <a:r>
              <a:rPr lang="en-US" dirty="0"/>
              <a:t> VG Middle School Students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</a:t>
            </a:r>
            <a:r>
              <a:rPr lang="en-US" dirty="0">
                <a:solidFill>
                  <a:schemeClr val="tx2"/>
                </a:solidFill>
              </a:rPr>
              <a:t>Do Not </a:t>
            </a:r>
            <a:r>
              <a:rPr lang="en-US" dirty="0"/>
              <a:t>have a school uniform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</a:t>
            </a:r>
            <a:r>
              <a:rPr lang="en-US" dirty="0">
                <a:solidFill>
                  <a:schemeClr val="tx2"/>
                </a:solidFill>
              </a:rPr>
              <a:t>active</a:t>
            </a:r>
            <a:r>
              <a:rPr lang="en-US" dirty="0"/>
              <a:t> PTO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3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Elementary Space Available: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176" y="1600200"/>
            <a:ext cx="7168487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88</a:t>
            </a:r>
            <a:r>
              <a:rPr lang="en-US" dirty="0"/>
              <a:t> Spaces for Kindergarten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 Spaces for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, and 4</a:t>
            </a:r>
            <a:r>
              <a:rPr lang="en-US" baseline="30000" dirty="0"/>
              <a:t>th</a:t>
            </a:r>
            <a:r>
              <a:rPr lang="en-US" dirty="0"/>
              <a:t> grades (based purely on attrition)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dirty="0"/>
              <a:t> Spaces for 5</a:t>
            </a:r>
            <a:r>
              <a:rPr lang="en-US" baseline="30000" dirty="0"/>
              <a:t>th</a:t>
            </a:r>
            <a:r>
              <a:rPr lang="en-US" dirty="0"/>
              <a:t> grade (</a:t>
            </a:r>
            <a:r>
              <a:rPr lang="en-US" sz="2800" i="1" dirty="0"/>
              <a:t>currently 88 in 4</a:t>
            </a:r>
            <a:r>
              <a:rPr lang="en-US" sz="2800" i="1" baseline="30000" dirty="0"/>
              <a:t>th</a:t>
            </a:r>
            <a:r>
              <a:rPr lang="en-US" sz="2800" i="1" dirty="0"/>
              <a:t> we add 12 more to make it 100 in 5</a:t>
            </a:r>
            <a:r>
              <a:rPr lang="en-US" sz="2800" i="1" baseline="30000" dirty="0"/>
              <a:t>th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6262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But if there are no spaces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1761478"/>
            <a:ext cx="8229600" cy="3611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Why do you accept applications?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Because someone could leave</a:t>
            </a:r>
          </a:p>
          <a:p>
            <a:pPr marL="0" indent="0" algn="ctr">
              <a:buNone/>
            </a:pPr>
            <a:r>
              <a:rPr lang="en-US" dirty="0"/>
              <a:t>  (</a:t>
            </a:r>
            <a:r>
              <a:rPr lang="en-US" sz="2800" i="1" dirty="0"/>
              <a:t>Occasionally, students move over the summer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0728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Middle School Space Available: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5867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50-60</a:t>
            </a:r>
            <a:r>
              <a:rPr lang="en-US" dirty="0"/>
              <a:t> Spaces for 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10-15</a:t>
            </a:r>
            <a:r>
              <a:rPr lang="en-US" dirty="0"/>
              <a:t> Spaces for 7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10-15</a:t>
            </a:r>
            <a:r>
              <a:rPr lang="en-US" dirty="0"/>
              <a:t> spaces for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5484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Let’s Go Over Testing …</a:t>
            </a:r>
          </a:p>
        </p:txBody>
      </p:sp>
    </p:spTree>
    <p:extLst>
      <p:ext uri="{BB962C8B-B14F-4D97-AF65-F5344CB8AC3E}">
        <p14:creationId xmlns:p14="http://schemas.microsoft.com/office/powerpoint/2010/main" val="106594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to Expect: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600200"/>
            <a:ext cx="6934200" cy="4724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PowerPoint Presentation </a:t>
            </a:r>
            <a:endParaRPr lang="en-US" strike="sngStrike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Q &amp; 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School Tour </a:t>
            </a:r>
            <a:r>
              <a:rPr lang="en-US" sz="2800" i="1" dirty="0"/>
              <a:t>(breakout into 2 groups Elementary and Middle School)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0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Testing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B9079F-7B11-9F39-B1C9-F4016B53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Deadline</a:t>
            </a:r>
            <a:r>
              <a:rPr lang="en-US" sz="2800" b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</a:t>
            </a:r>
            <a:r>
              <a:rPr lang="en-US" sz="2800" b="0" dirty="0">
                <a:solidFill>
                  <a:schemeClr val="tx2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for Vanguard Magnet </a:t>
            </a:r>
            <a:r>
              <a:rPr lang="en-US" sz="2800" b="1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1</a:t>
            </a:r>
            <a:r>
              <a:rPr lang="en-US" sz="2800" b="1" baseline="3000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st</a:t>
            </a:r>
            <a:r>
              <a:rPr lang="en-US" sz="2800" b="1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– 12</a:t>
            </a:r>
            <a:r>
              <a:rPr lang="en-US" sz="2800" b="1" baseline="3000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</a:t>
            </a:r>
            <a:r>
              <a:rPr lang="en-US" sz="2800" b="0" dirty="0">
                <a:solidFill>
                  <a:schemeClr val="tx2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grade applicants to request G/T testing: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February 3, 2023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Deadline</a:t>
            </a:r>
            <a:r>
              <a:rPr lang="en-US" sz="2800" b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</a:t>
            </a:r>
            <a:r>
              <a:rPr lang="en-US" sz="2800" b="0" dirty="0">
                <a:solidFill>
                  <a:schemeClr val="tx2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for </a:t>
            </a:r>
            <a:r>
              <a:rPr lang="en-US" sz="2800" b="1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Entering Kinder</a:t>
            </a:r>
            <a:r>
              <a:rPr lang="en-US" sz="2800" b="0" dirty="0">
                <a:solidFill>
                  <a:schemeClr val="tx2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February 2, 2023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(Test dates for Entering Kinder will be a part of the online application system. Offered on Saturdays at Young 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Women’s College Prep Academy 1/14, 1/28, 2/11 and 2/25).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NOTE:</a:t>
            </a:r>
            <a:br>
              <a:rPr lang="en-US" sz="18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Vanguard Magnet applicants that are not G/T-identified in HISD must request G/T testing at either:</a:t>
            </a:r>
            <a:br>
              <a:rPr lang="en-US" sz="1800" dirty="0">
                <a:solidFill>
                  <a:srgbClr val="58595B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58595B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1. The HISD school where he/she is enrolled, or, if not enrolled in HISD,</a:t>
            </a:r>
            <a:br>
              <a:rPr lang="en-US" sz="1800" dirty="0">
                <a:solidFill>
                  <a:srgbClr val="58595B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</a:br>
            <a:r>
              <a:rPr lang="en-US" sz="1800" dirty="0">
                <a:solidFill>
                  <a:srgbClr val="58595B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2. The HISD school where he/she is zoned to attend.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02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E329DD-B908-4181-85E8-088468976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359924"/>
              </p:ext>
            </p:extLst>
          </p:nvPr>
        </p:nvGraphicFramePr>
        <p:xfrm>
          <a:off x="0" y="153988"/>
          <a:ext cx="9050338" cy="648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1751" imgH="6570045" progId="Word.Document.12">
                  <p:embed/>
                </p:oleObj>
              </mc:Choice>
              <mc:Fallback>
                <p:oleObj name="Document" r:id="rId2" imgW="9141751" imgH="6570045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E329DD-B908-4181-85E8-088468976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53988"/>
                        <a:ext cx="9050338" cy="648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81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about Documents?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52481" cy="45259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Entering Kindergarten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2"/>
                </a:solidFill>
              </a:rPr>
              <a:t>parent recommendation </a:t>
            </a:r>
            <a:r>
              <a:rPr lang="en-US" sz="2600" dirty="0"/>
              <a:t>(</a:t>
            </a:r>
            <a:r>
              <a:rPr lang="en-US" sz="2600" i="1" dirty="0"/>
              <a:t>which is part of the online application</a:t>
            </a:r>
            <a:r>
              <a:rPr lang="en-US" sz="2600" dirty="0"/>
              <a:t>)</a:t>
            </a:r>
          </a:p>
          <a:p>
            <a:r>
              <a:rPr lang="en-US" dirty="0">
                <a:solidFill>
                  <a:schemeClr val="tx2"/>
                </a:solidFill>
              </a:rPr>
              <a:t>birth certificate</a:t>
            </a:r>
          </a:p>
          <a:p>
            <a:pPr marL="0" indent="0">
              <a:buNone/>
            </a:pPr>
            <a:r>
              <a:rPr lang="en-US" b="1" dirty="0"/>
              <a:t>HISD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2"/>
                </a:solidFill>
              </a:rPr>
              <a:t>teacher recommendation </a:t>
            </a:r>
          </a:p>
          <a:p>
            <a:r>
              <a:rPr lang="en-US" dirty="0">
                <a:solidFill>
                  <a:schemeClr val="tx2"/>
                </a:solidFill>
              </a:rPr>
              <a:t>report card </a:t>
            </a:r>
            <a:r>
              <a:rPr lang="en-US" dirty="0"/>
              <a:t>1st grade and up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Non-HISD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2"/>
                </a:solidFill>
              </a:rPr>
              <a:t>report card </a:t>
            </a:r>
          </a:p>
          <a:p>
            <a:r>
              <a:rPr lang="en-US" dirty="0">
                <a:solidFill>
                  <a:schemeClr val="tx2"/>
                </a:solidFill>
              </a:rPr>
              <a:t>teacher recommendation </a:t>
            </a:r>
            <a:r>
              <a:rPr lang="en-US" dirty="0"/>
              <a:t>for ALL grades. </a:t>
            </a:r>
          </a:p>
          <a:p>
            <a:pPr marL="0" indent="0" algn="ctr">
              <a:buNone/>
            </a:pPr>
            <a:r>
              <a:rPr lang="en-US" sz="2600" i="1" dirty="0"/>
              <a:t>If you have additional questions about documents, </a:t>
            </a:r>
          </a:p>
          <a:p>
            <a:pPr marL="0" indent="0" algn="ctr">
              <a:buNone/>
            </a:pPr>
            <a:r>
              <a:rPr lang="en-US" sz="2600" i="1" dirty="0"/>
              <a:t>email your highest ranked Vanguard school</a:t>
            </a:r>
          </a:p>
        </p:txBody>
      </p:sp>
    </p:spTree>
    <p:extLst>
      <p:ext uri="{BB962C8B-B14F-4D97-AF65-F5344CB8AC3E}">
        <p14:creationId xmlns:p14="http://schemas.microsoft.com/office/powerpoint/2010/main" val="109418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PoR</a:t>
            </a:r>
            <a:r>
              <a:rPr lang="en-US" b="1" dirty="0"/>
              <a:t>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must currently live within the boundaries of the Houston Independent School District when you apply to T. H. Rogers or your application will not be processed.</a:t>
            </a:r>
          </a:p>
        </p:txBody>
      </p:sp>
    </p:spTree>
    <p:extLst>
      <p:ext uri="{BB962C8B-B14F-4D97-AF65-F5344CB8AC3E}">
        <p14:creationId xmlns:p14="http://schemas.microsoft.com/office/powerpoint/2010/main" val="3693948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Importance of Ranks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Your child will have an equal chance in all school lotteries to which you apply, and to which they have qualified to attend. You can choose up to 10 schools.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Ranks are important </a:t>
            </a:r>
            <a:r>
              <a:rPr lang="en-US" sz="2800" b="1" dirty="0"/>
              <a:t>*AFTER* </a:t>
            </a:r>
            <a:r>
              <a:rPr lang="en-US" sz="2800" dirty="0"/>
              <a:t>the lotteries have been run.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Schools are ranked by the order you list them.</a:t>
            </a:r>
          </a:p>
        </p:txBody>
      </p:sp>
    </p:spTree>
    <p:extLst>
      <p:ext uri="{BB962C8B-B14F-4D97-AF65-F5344CB8AC3E}">
        <p14:creationId xmlns:p14="http://schemas.microsoft.com/office/powerpoint/2010/main" val="1483772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Ranks and the Lottery: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31252"/>
              </p:ext>
            </p:extLst>
          </p:nvPr>
        </p:nvGraphicFramePr>
        <p:xfrm>
          <a:off x="914400" y="1676400"/>
          <a:ext cx="73151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Programs Applied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Lottery Outcome: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Parents See: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Wait</a:t>
                      </a:r>
                      <a:r>
                        <a:rPr lang="en-US" baseline="0"/>
                        <a:t> Listed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Wait Listed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Wait</a:t>
                      </a:r>
                      <a:r>
                        <a:rPr lang="en-US" baseline="0"/>
                        <a:t> Listed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Wait</a:t>
                      </a:r>
                      <a:r>
                        <a:rPr lang="en-US" baseline="0"/>
                        <a:t> Listed #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** Dropped</a:t>
                      </a:r>
                      <a:r>
                        <a:rPr lang="en-US" baseline="0"/>
                        <a:t> **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** Dropped 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686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the Parent will See: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18652"/>
              </p:ext>
            </p:extLst>
          </p:nvPr>
        </p:nvGraphicFramePr>
        <p:xfrm>
          <a:off x="1828800" y="1600200"/>
          <a:ext cx="54101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Programs Applied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Parents See: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Wait List</a:t>
                      </a:r>
                      <a:r>
                        <a:rPr lang="en-US" baseline="0"/>
                        <a:t> #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Wait</a:t>
                      </a:r>
                      <a:r>
                        <a:rPr lang="en-US" baseline="0"/>
                        <a:t> List #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950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Choice 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1731"/>
              </p:ext>
            </p:extLst>
          </p:nvPr>
        </p:nvGraphicFramePr>
        <p:xfrm>
          <a:off x="1600201" y="1427874"/>
          <a:ext cx="54101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Programs Applied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Parents See: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Wait List</a:t>
                      </a:r>
                      <a:r>
                        <a:rPr lang="en-US" baseline="0" dirty="0"/>
                        <a:t> 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Wait</a:t>
                      </a:r>
                      <a:r>
                        <a:rPr lang="en-US" baseline="0"/>
                        <a:t> List #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335280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/>
              <a:t>Accept the seat at School C.</a:t>
            </a:r>
          </a:p>
          <a:p>
            <a:pPr marL="342900" indent="-342900">
              <a:buAutoNum type="arabicPeriod"/>
            </a:pPr>
            <a:r>
              <a:rPr lang="en-US" sz="2800"/>
              <a:t>Decline the seat at School C.</a:t>
            </a:r>
          </a:p>
          <a:p>
            <a:pPr marL="342900" indent="-342900">
              <a:buAutoNum type="arabicPeriod"/>
            </a:pPr>
            <a:endParaRPr lang="en-US" sz="2800"/>
          </a:p>
          <a:p>
            <a:pPr algn="ctr"/>
            <a:r>
              <a:rPr lang="en-US" sz="2800" i="1"/>
              <a:t>You will no longer have accept offers from multiple schools.</a:t>
            </a:r>
          </a:p>
        </p:txBody>
      </p:sp>
    </p:spTree>
    <p:extLst>
      <p:ext uri="{BB962C8B-B14F-4D97-AF65-F5344CB8AC3E}">
        <p14:creationId xmlns:p14="http://schemas.microsoft.com/office/powerpoint/2010/main" val="229753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 Be Clear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573" y="1422187"/>
            <a:ext cx="7957782" cy="4525963"/>
          </a:xfrm>
        </p:spPr>
        <p:txBody>
          <a:bodyPr/>
          <a:lstStyle/>
          <a:p>
            <a:r>
              <a:rPr lang="en-US" dirty="0"/>
              <a:t>The order of the ranks are the order in which you apply to schools.  (First application is Rank 1, second application is Rank 2, and so on).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38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 be Absolutely Clear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955" y="1524000"/>
            <a:ext cx="7620000" cy="4876800"/>
          </a:xfrm>
        </p:spPr>
        <p:txBody>
          <a:bodyPr/>
          <a:lstStyle/>
          <a:p>
            <a:r>
              <a:rPr lang="en-US"/>
              <a:t>The system defaults to the highest ranked school to which your child both qualified and was accepted.</a:t>
            </a:r>
          </a:p>
          <a:p>
            <a:endParaRPr lang="en-US"/>
          </a:p>
          <a:p>
            <a:r>
              <a:rPr lang="en-US"/>
              <a:t>Be </a:t>
            </a:r>
            <a:r>
              <a:rPr lang="en-US" b="1"/>
              <a:t>*VERY SURE* </a:t>
            </a:r>
            <a:r>
              <a:rPr lang="en-US"/>
              <a:t>you have your schools ranked how you want them by the deadline.  </a:t>
            </a:r>
          </a:p>
        </p:txBody>
      </p:sp>
    </p:spTree>
    <p:extLst>
      <p:ext uri="{BB962C8B-B14F-4D97-AF65-F5344CB8AC3E}">
        <p14:creationId xmlns:p14="http://schemas.microsoft.com/office/powerpoint/2010/main" val="247941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Magnet vs. Vanguard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b="1"/>
              <a:t>Magnet Schools </a:t>
            </a:r>
            <a:r>
              <a:rPr lang="en-US"/>
              <a:t>– specializes in a particular theme (fine arts, health sciences, STEM, Vanguard, etc.).</a:t>
            </a:r>
          </a:p>
          <a:p>
            <a:endParaRPr lang="en-US"/>
          </a:p>
          <a:p>
            <a:r>
              <a:rPr lang="en-US" b="1"/>
              <a:t>Vanguard Magnet School </a:t>
            </a:r>
            <a:r>
              <a:rPr lang="en-US"/>
              <a:t>– specializes in Gifted and Talented (GT) identified students with accelerated instruction.</a:t>
            </a:r>
          </a:p>
        </p:txBody>
      </p:sp>
    </p:spTree>
    <p:extLst>
      <p:ext uri="{BB962C8B-B14F-4D97-AF65-F5344CB8AC3E}">
        <p14:creationId xmlns:p14="http://schemas.microsoft.com/office/powerpoint/2010/main" val="192410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Does My Child Need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93F10-D503-40DC-8045-C932CC57DACF}"/>
              </a:ext>
            </a:extLst>
          </p:cNvPr>
          <p:cNvSpPr txBox="1"/>
          <p:nvPr/>
        </p:nvSpPr>
        <p:spPr>
          <a:xfrm>
            <a:off x="1447800" y="1600200"/>
            <a:ext cx="701040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If your student is  going into Kindergarten – </a:t>
            </a:r>
            <a:r>
              <a:rPr lang="en-US" sz="3600" dirty="0">
                <a:solidFill>
                  <a:schemeClr val="tx2"/>
                </a:solidFill>
              </a:rPr>
              <a:t>yes!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If your student is not currently labeled GT – </a:t>
            </a:r>
            <a:r>
              <a:rPr lang="en-US" sz="3600" dirty="0">
                <a:solidFill>
                  <a:schemeClr val="tx2"/>
                </a:solidFill>
              </a:rPr>
              <a:t>yes!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If your student was labeled GT but left HISD (depends on how long you have been gone) – </a:t>
            </a:r>
            <a:r>
              <a:rPr lang="en-US" sz="3600" dirty="0">
                <a:solidFill>
                  <a:schemeClr val="tx2"/>
                </a:solidFill>
              </a:rPr>
              <a:t>yes!</a:t>
            </a:r>
            <a:endParaRPr lang="en-US" sz="3600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00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Important Lottery Info: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76400"/>
            <a:ext cx="7391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online system runs each magnet school lottery separately.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happens in one lottery has absolutely nothing to do with any other school’s lottery.</a:t>
            </a:r>
          </a:p>
          <a:p>
            <a:endParaRPr lang="en-US" sz="2800" dirty="0"/>
          </a:p>
          <a:p>
            <a:r>
              <a:rPr lang="en-US" sz="2800" dirty="0"/>
              <a:t>Sibling preference is given in Kinder and 6</a:t>
            </a:r>
            <a:r>
              <a:rPr lang="en-US" sz="2800" baseline="30000" dirty="0"/>
              <a:t>th</a:t>
            </a:r>
            <a:r>
              <a:rPr lang="en-US" sz="2800" dirty="0"/>
              <a:t> Grades only!</a:t>
            </a:r>
          </a:p>
          <a:p>
            <a:endParaRPr lang="en-US" sz="2800" dirty="0"/>
          </a:p>
          <a:p>
            <a:pPr marL="107315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49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Reminders: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00200"/>
            <a:ext cx="7391400" cy="4525963"/>
          </a:xfrm>
        </p:spPr>
        <p:txBody>
          <a:bodyPr/>
          <a:lstStyle/>
          <a:p>
            <a:r>
              <a:rPr lang="en-US" dirty="0"/>
              <a:t>The ranks will default to the highest accept.</a:t>
            </a:r>
          </a:p>
          <a:p>
            <a:endParaRPr lang="en-US" dirty="0"/>
          </a:p>
          <a:p>
            <a:r>
              <a:rPr lang="en-US" dirty="0"/>
              <a:t>You will never see what happened in the lottery for lower ranked schools that have dropped off your list.</a:t>
            </a:r>
          </a:p>
        </p:txBody>
      </p:sp>
    </p:spTree>
    <p:extLst>
      <p:ext uri="{BB962C8B-B14F-4D97-AF65-F5344CB8AC3E}">
        <p14:creationId xmlns:p14="http://schemas.microsoft.com/office/powerpoint/2010/main" val="2103127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are the odds?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1113" y="1752600"/>
            <a:ext cx="7021773" cy="4525963"/>
          </a:xfrm>
        </p:spPr>
        <p:txBody>
          <a:bodyPr>
            <a:normAutofit/>
          </a:bodyPr>
          <a:lstStyle/>
          <a:p>
            <a:r>
              <a:rPr lang="en-US"/>
              <a:t>We truly have no idea!</a:t>
            </a:r>
          </a:p>
          <a:p>
            <a:endParaRPr lang="en-US"/>
          </a:p>
          <a:p>
            <a:r>
              <a:rPr lang="en-US"/>
              <a:t>Every year, “the odds” depends on a few things:  How many applicants total? How many qualified as GT?  How many spaces we have available for that grade level?</a:t>
            </a:r>
          </a:p>
        </p:txBody>
      </p:sp>
    </p:spTree>
    <p:extLst>
      <p:ext uri="{BB962C8B-B14F-4D97-AF65-F5344CB8AC3E}">
        <p14:creationId xmlns:p14="http://schemas.microsoft.com/office/powerpoint/2010/main" val="3329554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638"/>
            <a:ext cx="708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order to attend T. H. Rogers: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You must </a:t>
            </a:r>
            <a:r>
              <a:rPr lang="en-US" sz="2800" b="1" dirty="0">
                <a:solidFill>
                  <a:schemeClr val="tx2"/>
                </a:solidFill>
              </a:rPr>
              <a:t>apply</a:t>
            </a:r>
            <a:r>
              <a:rPr lang="en-US" sz="2800" dirty="0"/>
              <a:t> to T. H. Rogers.</a:t>
            </a:r>
          </a:p>
          <a:p>
            <a:r>
              <a:rPr lang="en-US" sz="2800" dirty="0"/>
              <a:t>Your student must be </a:t>
            </a:r>
            <a:r>
              <a:rPr lang="en-US" sz="2800" b="1" dirty="0">
                <a:solidFill>
                  <a:schemeClr val="tx2"/>
                </a:solidFill>
              </a:rPr>
              <a:t>qualified</a:t>
            </a:r>
            <a:r>
              <a:rPr lang="en-US" sz="2800" dirty="0"/>
              <a:t> as GT.</a:t>
            </a:r>
          </a:p>
          <a:p>
            <a:r>
              <a:rPr lang="en-US" sz="2800" dirty="0"/>
              <a:t>Your student must be </a:t>
            </a:r>
            <a:r>
              <a:rPr lang="en-US" sz="2800" b="1" dirty="0">
                <a:solidFill>
                  <a:schemeClr val="tx2"/>
                </a:solidFill>
              </a:rPr>
              <a:t>selected</a:t>
            </a:r>
            <a:r>
              <a:rPr lang="en-US" sz="2800" b="1" dirty="0"/>
              <a:t> in THR’s lottery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168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15" y="489045"/>
            <a:ext cx="8229600" cy="1143000"/>
          </a:xfrm>
        </p:spPr>
        <p:txBody>
          <a:bodyPr/>
          <a:lstStyle/>
          <a:p>
            <a:r>
              <a:rPr lang="en-US" b="1"/>
              <a:t>Our one guarantee: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do not apply, you will not get into THR!</a:t>
            </a:r>
          </a:p>
        </p:txBody>
      </p:sp>
    </p:spTree>
    <p:extLst>
      <p:ext uri="{BB962C8B-B14F-4D97-AF65-F5344CB8AC3E}">
        <p14:creationId xmlns:p14="http://schemas.microsoft.com/office/powerpoint/2010/main" val="1905438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i="1" dirty="0"/>
              <a:t>The Application</a:t>
            </a:r>
            <a:br>
              <a:rPr lang="en-US" sz="7200" b="1" i="1" dirty="0"/>
            </a:br>
            <a:r>
              <a:rPr lang="en-US" b="1" i="1" dirty="0">
                <a:solidFill>
                  <a:srgbClr val="FF0000"/>
                </a:solidFill>
              </a:rPr>
              <a:t>Open: </a:t>
            </a:r>
            <a:r>
              <a:rPr lang="en-US" b="1" i="1" dirty="0"/>
              <a:t>December 14, 2022</a:t>
            </a:r>
            <a:br>
              <a:rPr lang="en-US" b="1" i="1" dirty="0"/>
            </a:br>
            <a:r>
              <a:rPr lang="en-US" b="1" i="1" dirty="0">
                <a:solidFill>
                  <a:srgbClr val="FF0000"/>
                </a:solidFill>
              </a:rPr>
              <a:t>Close: </a:t>
            </a:r>
            <a:r>
              <a:rPr lang="en-US" b="1" i="1" dirty="0"/>
              <a:t>February 2, 2023</a:t>
            </a:r>
          </a:p>
        </p:txBody>
      </p:sp>
    </p:spTree>
    <p:extLst>
      <p:ext uri="{BB962C8B-B14F-4D97-AF65-F5344CB8AC3E}">
        <p14:creationId xmlns:p14="http://schemas.microsoft.com/office/powerpoint/2010/main" val="267171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340"/>
            <a:ext cx="8229600" cy="1143000"/>
          </a:xfrm>
        </p:spPr>
        <p:txBody>
          <a:bodyPr/>
          <a:lstStyle/>
          <a:p>
            <a:r>
              <a:rPr lang="en-US" b="1" dirty="0"/>
              <a:t>School of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66" y="1746607"/>
            <a:ext cx="69342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Landing page for applications:	 </a:t>
            </a:r>
            <a:r>
              <a:rPr lang="en-US" sz="3600" b="1" dirty="0">
                <a:hlinkClick r:id="rId2"/>
              </a:rPr>
              <a:t>https://choosehisd.my.site.com</a:t>
            </a:r>
            <a:endParaRPr lang="en-US" sz="36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Phone: </a:t>
            </a:r>
            <a:r>
              <a:rPr lang="en-US" b="1" dirty="0"/>
              <a:t>	</a:t>
            </a:r>
          </a:p>
          <a:p>
            <a:pPr marL="0" indent="0" algn="ctr">
              <a:buNone/>
            </a:pPr>
            <a:r>
              <a:rPr lang="en-US" b="1" dirty="0"/>
              <a:t>713.556.6947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7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725" y="1905000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/>
              <a:t>Complete one online application, add schools you want to apply to, rank them in order of importance to you.</a:t>
            </a:r>
          </a:p>
          <a:p>
            <a:r>
              <a:rPr lang="en-US" dirty="0"/>
              <a:t>Desktop and Mobil platforms are identical.</a:t>
            </a:r>
          </a:p>
        </p:txBody>
      </p:sp>
    </p:spTree>
    <p:extLst>
      <p:ext uri="{BB962C8B-B14F-4D97-AF65-F5344CB8AC3E}">
        <p14:creationId xmlns:p14="http://schemas.microsoft.com/office/powerpoint/2010/main" val="942581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63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/>
              <a:t>Application approximately 20 minutes.</a:t>
            </a:r>
          </a:p>
          <a:p>
            <a:r>
              <a:rPr lang="en-US" dirty="0"/>
              <a:t>Do not forget to </a:t>
            </a:r>
            <a:r>
              <a:rPr lang="en-US" dirty="0">
                <a:solidFill>
                  <a:schemeClr val="tx2"/>
                </a:solidFill>
              </a:rPr>
              <a:t>hit</a:t>
            </a:r>
            <a:r>
              <a:rPr lang="en-US" dirty="0"/>
              <a:t> the </a:t>
            </a:r>
            <a:r>
              <a:rPr lang="en-US" dirty="0">
                <a:solidFill>
                  <a:schemeClr val="tx2"/>
                </a:solidFill>
              </a:rPr>
              <a:t>submit</a:t>
            </a:r>
            <a:r>
              <a:rPr lang="en-US" dirty="0"/>
              <a:t> button!!</a:t>
            </a:r>
          </a:p>
          <a:p>
            <a:r>
              <a:rPr lang="en-US" dirty="0"/>
              <a:t>If you go back in at a later date and make changes to your application be sure and go to last page and resubmit to capture changes.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4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TX Education Code 89.3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21050"/>
            <a:ext cx="7543800" cy="4525963"/>
          </a:xfrm>
        </p:spPr>
        <p:txBody>
          <a:bodyPr>
            <a:normAutofit/>
          </a:bodyPr>
          <a:lstStyle/>
          <a:p>
            <a:r>
              <a:rPr lang="en-US"/>
              <a:t>Requires all public schools in Texas to provide services to GT identified students.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96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Honestly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685800"/>
            <a:ext cx="73914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should apply to more than one school.</a:t>
            </a:r>
          </a:p>
        </p:txBody>
      </p:sp>
    </p:spTree>
    <p:extLst>
      <p:ext uri="{BB962C8B-B14F-4D97-AF65-F5344CB8AC3E}">
        <p14:creationId xmlns:p14="http://schemas.microsoft.com/office/powerpoint/2010/main" val="3065786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Be Strategic!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mix-and-match applications between Vanguard and non-Vanguard Magnets.</a:t>
            </a:r>
          </a:p>
          <a:p>
            <a:endParaRPr lang="en-US" dirty="0"/>
          </a:p>
          <a:p>
            <a:r>
              <a:rPr lang="en-US" dirty="0"/>
              <a:t>You can apply to a maximum of 10 schools, regardless of type of magnet.</a:t>
            </a:r>
          </a:p>
          <a:p>
            <a:endParaRPr lang="en-US" dirty="0"/>
          </a:p>
          <a:p>
            <a:r>
              <a:rPr lang="en-US" dirty="0"/>
              <a:t>If you do not know if your child is GT, you may want to be strategic in your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191628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/>
              <a:t>The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543800" cy="4525963"/>
          </a:xfrm>
        </p:spPr>
        <p:txBody>
          <a:bodyPr/>
          <a:lstStyle/>
          <a:p>
            <a:r>
              <a:rPr lang="en-US" dirty="0"/>
              <a:t>The Dashboard is where coordinators will leave messages to you regarding your application.  Any message also triggers an email, so </a:t>
            </a:r>
            <a:r>
              <a:rPr lang="en-US" b="1" u="sng" dirty="0"/>
              <a:t>pick an email you check often!!!</a:t>
            </a:r>
          </a:p>
        </p:txBody>
      </p:sp>
    </p:spTree>
    <p:extLst>
      <p:ext uri="{BB962C8B-B14F-4D97-AF65-F5344CB8AC3E}">
        <p14:creationId xmlns:p14="http://schemas.microsoft.com/office/powerpoint/2010/main" val="3698488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Hot Spots: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34698"/>
            <a:ext cx="7467600" cy="4525963"/>
          </a:xfrm>
        </p:spPr>
        <p:txBody>
          <a:bodyPr/>
          <a:lstStyle/>
          <a:p>
            <a:r>
              <a:rPr lang="en-US" b="1" dirty="0"/>
              <a:t>Transportation</a:t>
            </a:r>
            <a:r>
              <a:rPr lang="en-US" dirty="0"/>
              <a:t>!</a:t>
            </a:r>
          </a:p>
          <a:p>
            <a:r>
              <a:rPr lang="en-US" b="1" dirty="0"/>
              <a:t>Bilingual / ESL (LEP) </a:t>
            </a:r>
            <a:r>
              <a:rPr lang="en-US" dirty="0"/>
              <a:t>– this is asking if your student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labeled</a:t>
            </a:r>
            <a:r>
              <a:rPr lang="en-US" dirty="0"/>
              <a:t> 504.  If you say yes, you have to provide documentation! </a:t>
            </a:r>
          </a:p>
          <a:p>
            <a:r>
              <a:rPr lang="en-US" dirty="0"/>
              <a:t>If your student is </a:t>
            </a:r>
            <a:r>
              <a:rPr lang="en-US" i="1" dirty="0"/>
              <a:t>new</a:t>
            </a:r>
            <a:r>
              <a:rPr lang="en-US" dirty="0"/>
              <a:t> to HISD they are more than likely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dirty="0"/>
              <a:t> labeled!</a:t>
            </a:r>
          </a:p>
        </p:txBody>
      </p:sp>
    </p:spTree>
    <p:extLst>
      <p:ext uri="{BB962C8B-B14F-4D97-AF65-F5344CB8AC3E}">
        <p14:creationId xmlns:p14="http://schemas.microsoft.com/office/powerpoint/2010/main" val="2725580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Hot Spots: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b="1" dirty="0"/>
              <a:t>Sharing a Lottery Number:</a:t>
            </a:r>
            <a:r>
              <a:rPr lang="en-US" dirty="0"/>
              <a:t>  it only applies to twins / triplets / quads / etc.</a:t>
            </a:r>
          </a:p>
          <a:p>
            <a:endParaRPr lang="en-US" dirty="0"/>
          </a:p>
          <a:p>
            <a:r>
              <a:rPr lang="en-US" b="1" dirty="0"/>
              <a:t>Please Note:  </a:t>
            </a:r>
            <a:r>
              <a:rPr lang="en-US" dirty="0"/>
              <a:t>you should only click this if you have twins / triplets / quads / etc. applying and you want them to share a lottery number. </a:t>
            </a:r>
            <a:r>
              <a:rPr lang="en-US" sz="1800" i="1" dirty="0"/>
              <a:t>(creating multiple applications can backfire).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7648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086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strike="sngStrike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3B4305-2E5C-C75E-19BE-42B6ECFC1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59150"/>
              </p:ext>
            </p:extLst>
          </p:nvPr>
        </p:nvGraphicFramePr>
        <p:xfrm>
          <a:off x="1435223" y="2058868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827186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66439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APPLICATIONS: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OPEN: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14, 2022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CLOSE: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2, 2023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8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DOCUMENTS: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ASAP!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49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LOTTERY: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Week of April 5, 2023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13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498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Q&amp;A…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162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1. Call our Vanguard office: 713.917.3570.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Email: Ms. Hearne at: </a:t>
            </a:r>
            <a:r>
              <a:rPr lang="en-US" dirty="0">
                <a:hlinkClick r:id="rId2"/>
              </a:rPr>
              <a:t>bhearne@houstonisd.org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Ms. Hardy </a:t>
            </a:r>
            <a:r>
              <a:rPr lang="en-US"/>
              <a:t>at: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LHARDY1@houstonisd.org</a:t>
            </a:r>
            <a:r>
              <a:rPr lang="en-US" dirty="0"/>
              <a:t>, or </a:t>
            </a:r>
          </a:p>
          <a:p>
            <a:pPr marL="0" indent="0">
              <a:buNone/>
            </a:pPr>
            <a:r>
              <a:rPr lang="en-US" dirty="0"/>
              <a:t>Ms. Buirse at: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Asia.Buirse@houstonisd.org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532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54334"/>
            <a:ext cx="678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Thank you for your time and consideration!</a:t>
            </a:r>
          </a:p>
          <a:p>
            <a:endParaRPr lang="en-US" dirty="0"/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From the students, faculty, and staff of T. H. Rogers!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A209BD-F09F-BF90-F58D-AFDC60028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8" y="3786325"/>
            <a:ext cx="2003384" cy="17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 HISD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467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Services are handled one of four ways:</a:t>
            </a:r>
          </a:p>
          <a:p>
            <a:pPr marL="0" indent="0">
              <a:buNone/>
            </a:pPr>
            <a:r>
              <a:rPr lang="en-US" dirty="0"/>
              <a:t>	1.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Pull-outs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sz="2800" i="1" dirty="0"/>
              <a:t>usually elementary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dirty="0">
                <a:solidFill>
                  <a:schemeClr val="tx2"/>
                </a:solidFill>
              </a:rPr>
              <a:t>Blended</a:t>
            </a:r>
            <a:r>
              <a:rPr lang="en-US" dirty="0"/>
              <a:t> classes (</a:t>
            </a:r>
            <a:r>
              <a:rPr lang="en-US" sz="2800" i="1" dirty="0"/>
              <a:t>has both GT and non 	    -GT students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3.  </a:t>
            </a:r>
            <a:r>
              <a:rPr lang="en-US" dirty="0">
                <a:solidFill>
                  <a:schemeClr val="tx2"/>
                </a:solidFill>
              </a:rPr>
              <a:t>Homogeneous</a:t>
            </a:r>
            <a:r>
              <a:rPr lang="en-US" dirty="0"/>
              <a:t> classes (</a:t>
            </a:r>
            <a:r>
              <a:rPr lang="en-US" sz="2800" i="1" dirty="0"/>
              <a:t>all GT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4.  </a:t>
            </a:r>
            <a:r>
              <a:rPr lang="en-US" dirty="0">
                <a:solidFill>
                  <a:schemeClr val="tx2"/>
                </a:solidFill>
              </a:rPr>
              <a:t>HISD Advanced </a:t>
            </a:r>
            <a:r>
              <a:rPr lang="en-US" sz="1400" dirty="0"/>
              <a:t>(Formerly Pre-AP / IB or AP </a:t>
            </a:r>
            <a:r>
              <a:rPr lang="en-US" sz="1200" i="1" dirty="0"/>
              <a:t>middle</a:t>
            </a:r>
          </a:p>
          <a:p>
            <a:pPr marL="0" indent="0">
              <a:buNone/>
            </a:pPr>
            <a:r>
              <a:rPr lang="en-US" sz="1200" i="1" dirty="0"/>
              <a:t> 	      and high school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06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about THR?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7638"/>
            <a:ext cx="7315200" cy="4525963"/>
          </a:xfrm>
        </p:spPr>
        <p:txBody>
          <a:bodyPr/>
          <a:lstStyle/>
          <a:p>
            <a:r>
              <a:rPr lang="en-US" dirty="0"/>
              <a:t>We are a </a:t>
            </a:r>
            <a:r>
              <a:rPr lang="en-US" b="1" dirty="0"/>
              <a:t>Vanguard Magnet </a:t>
            </a:r>
            <a:r>
              <a:rPr lang="en-US" dirty="0"/>
              <a:t>with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NO zoned students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All Middle School core classes (math, science, English, and social studies) are homogeneous and HISD Advanced (formerly labeled Pre-AP level).</a:t>
            </a:r>
          </a:p>
        </p:txBody>
      </p:sp>
    </p:spTree>
    <p:extLst>
      <p:ext uri="{BB962C8B-B14F-4D97-AF65-F5344CB8AC3E}">
        <p14:creationId xmlns:p14="http://schemas.microsoft.com/office/powerpoint/2010/main" val="357973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How do I get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In order to attend THR’s Vanguard Program:</a:t>
            </a:r>
          </a:p>
          <a:p>
            <a:r>
              <a:rPr lang="en-US"/>
              <a:t>The student must </a:t>
            </a:r>
            <a:r>
              <a:rPr lang="en-US" b="1"/>
              <a:t>apply</a:t>
            </a:r>
            <a:r>
              <a:rPr lang="en-US"/>
              <a:t> to the program.</a:t>
            </a:r>
          </a:p>
          <a:p>
            <a:r>
              <a:rPr lang="en-US"/>
              <a:t>The student must </a:t>
            </a:r>
            <a:r>
              <a:rPr lang="en-US" b="1"/>
              <a:t>qualify</a:t>
            </a:r>
            <a:r>
              <a:rPr lang="en-US"/>
              <a:t> as GT.</a:t>
            </a:r>
          </a:p>
          <a:p>
            <a:r>
              <a:rPr lang="en-US"/>
              <a:t>The student must </a:t>
            </a:r>
            <a:r>
              <a:rPr lang="en-US" b="1"/>
              <a:t>be selected </a:t>
            </a:r>
            <a:r>
              <a:rPr lang="en-US"/>
              <a:t>in</a:t>
            </a:r>
            <a:r>
              <a:rPr lang="en-US" b="1"/>
              <a:t> </a:t>
            </a:r>
            <a:r>
              <a:rPr lang="en-US"/>
              <a:t>the HISD Magnet Lottery.</a:t>
            </a:r>
          </a:p>
        </p:txBody>
      </p:sp>
    </p:spTree>
    <p:extLst>
      <p:ext uri="{BB962C8B-B14F-4D97-AF65-F5344CB8AC3E}">
        <p14:creationId xmlns:p14="http://schemas.microsoft.com/office/powerpoint/2010/main" val="352450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i="1"/>
              <a:t>Why choose THR?</a:t>
            </a:r>
          </a:p>
        </p:txBody>
      </p:sp>
    </p:spTree>
    <p:extLst>
      <p:ext uri="{BB962C8B-B14F-4D97-AF65-F5344CB8AC3E}">
        <p14:creationId xmlns:p14="http://schemas.microsoft.com/office/powerpoint/2010/main" val="206266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Elementary Curriculum: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Departmentalized</a:t>
            </a:r>
            <a:r>
              <a:rPr lang="en-US" dirty="0"/>
              <a:t> K through 5</a:t>
            </a:r>
            <a:r>
              <a:rPr lang="en-US" baseline="30000" dirty="0"/>
              <a:t>th</a:t>
            </a:r>
            <a:r>
              <a:rPr lang="en-US" dirty="0"/>
              <a:t> Grades </a:t>
            </a:r>
            <a:r>
              <a:rPr lang="en-US" sz="2800" dirty="0"/>
              <a:t>(</a:t>
            </a:r>
            <a:r>
              <a:rPr lang="en-US" sz="2800" i="1" dirty="0"/>
              <a:t>teachers teach to their passion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Four teachers </a:t>
            </a:r>
            <a:r>
              <a:rPr lang="en-US" dirty="0"/>
              <a:t>per grade level with a two-way team teach; students </a:t>
            </a:r>
            <a:r>
              <a:rPr lang="en-US" dirty="0">
                <a:solidFill>
                  <a:schemeClr val="tx2"/>
                </a:solidFill>
              </a:rPr>
              <a:t>rotate between the two </a:t>
            </a:r>
            <a:r>
              <a:rPr lang="en-US" dirty="0"/>
              <a:t>classes:</a:t>
            </a:r>
          </a:p>
          <a:p>
            <a:pPr marL="914400" lvl="1" indent="-514350">
              <a:buAutoNum type="arabicPeriod"/>
            </a:pPr>
            <a:r>
              <a:rPr lang="en-US" dirty="0"/>
              <a:t>English Language Arts/Reading/Social Studies</a:t>
            </a:r>
          </a:p>
          <a:p>
            <a:pPr marL="914400" lvl="1" indent="-514350">
              <a:buAutoNum type="arabicPeriod"/>
            </a:pPr>
            <a:r>
              <a:rPr lang="en-US" dirty="0"/>
              <a:t>Math/ Science</a:t>
            </a:r>
          </a:p>
          <a:p>
            <a:pPr marL="0" indent="0" algn="ctr">
              <a:buNone/>
            </a:pPr>
            <a:r>
              <a:rPr lang="en-US" dirty="0"/>
              <a:t>     </a:t>
            </a:r>
            <a:r>
              <a:rPr lang="en-US" sz="2200" dirty="0">
                <a:solidFill>
                  <a:schemeClr val="tx2"/>
                </a:solidFill>
              </a:rPr>
              <a:t>(</a:t>
            </a:r>
            <a:r>
              <a:rPr lang="en-US" sz="2200" i="1" dirty="0">
                <a:solidFill>
                  <a:schemeClr val="tx2"/>
                </a:solidFill>
              </a:rPr>
              <a:t>opportunities for students to experience   </a:t>
            </a:r>
          </a:p>
          <a:p>
            <a:pPr marL="0" indent="0" algn="ctr">
              <a:buNone/>
            </a:pPr>
            <a:r>
              <a:rPr lang="en-US" sz="2200" i="1" dirty="0">
                <a:solidFill>
                  <a:schemeClr val="tx2"/>
                </a:solidFill>
              </a:rPr>
              <a:t>      varied learning styles</a:t>
            </a:r>
            <a:r>
              <a:rPr lang="en-US" sz="22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523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6F5D5C7B56E44A02F1305D4CE9A0C" ma:contentTypeVersion="2" ma:contentTypeDescription="Create a new document." ma:contentTypeScope="" ma:versionID="6a4a0918cd2dc1a6dc6c95f96963313c">
  <xsd:schema xmlns:xsd="http://www.w3.org/2001/XMLSchema" xmlns:xs="http://www.w3.org/2001/XMLSchema" xmlns:p="http://schemas.microsoft.com/office/2006/metadata/properties" xmlns:ns2="f6e187e3-a617-477b-93d8-770c3f465e30" targetNamespace="http://schemas.microsoft.com/office/2006/metadata/properties" ma:root="true" ma:fieldsID="8a72dc1fe3c679120e36047a6916716f" ns2:_="">
    <xsd:import namespace="f6e187e3-a617-477b-93d8-770c3f465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187e3-a617-477b-93d8-770c3f465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773CF3-7A3B-44E3-B65C-8EFC621D21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61F5E-FCDB-4A79-AA38-541AC0489193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6e187e3-a617-477b-93d8-770c3f465e3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A63AFF-566A-4CFC-93D2-25357273FFB5}">
  <ds:schemaRefs>
    <ds:schemaRef ds:uri="f6e187e3-a617-477b-93d8-770c3f465e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20261</TotalTime>
  <Words>1780</Words>
  <Application>Microsoft Office PowerPoint</Application>
  <PresentationFormat>On-screen Show (4:3)</PresentationFormat>
  <Paragraphs>301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Avenir Next LT Pro Light</vt:lpstr>
      <vt:lpstr>Calibri</vt:lpstr>
      <vt:lpstr>Open Sans</vt:lpstr>
      <vt:lpstr>Times New Roman</vt:lpstr>
      <vt:lpstr>Office Theme</vt:lpstr>
      <vt:lpstr>Document</vt:lpstr>
      <vt:lpstr>T. H. Rogers 2022 – 2023 Vanguard Program</vt:lpstr>
      <vt:lpstr>What to Expect:</vt:lpstr>
      <vt:lpstr>Magnet vs. Vanguard Magnet</vt:lpstr>
      <vt:lpstr>TX Education Code 89.3</vt:lpstr>
      <vt:lpstr>In HISD</vt:lpstr>
      <vt:lpstr>What about THR?</vt:lpstr>
      <vt:lpstr>How do I get in?</vt:lpstr>
      <vt:lpstr>Why choose THR?</vt:lpstr>
      <vt:lpstr>Elementary Curriculum:</vt:lpstr>
      <vt:lpstr>Elementary Homework</vt:lpstr>
      <vt:lpstr>Middle School Curriculum</vt:lpstr>
      <vt:lpstr>Middle School Homework</vt:lpstr>
      <vt:lpstr>Is it all work?</vt:lpstr>
      <vt:lpstr>What Makes THR different?</vt:lpstr>
      <vt:lpstr>What else?</vt:lpstr>
      <vt:lpstr>Elementary Space Available:</vt:lpstr>
      <vt:lpstr>But if there are no spaces …</vt:lpstr>
      <vt:lpstr>Middle School Space Available:</vt:lpstr>
      <vt:lpstr>Let’s Go Over Testing …</vt:lpstr>
      <vt:lpstr> Testing Information</vt:lpstr>
      <vt:lpstr>PowerPoint Presentation</vt:lpstr>
      <vt:lpstr>What about Documents?</vt:lpstr>
      <vt:lpstr>PoR Warning</vt:lpstr>
      <vt:lpstr>The Importance of Ranks</vt:lpstr>
      <vt:lpstr>Ranks and the Lottery:</vt:lpstr>
      <vt:lpstr>What the Parent will See:</vt:lpstr>
      <vt:lpstr>Your Choice :</vt:lpstr>
      <vt:lpstr>To Be Clear …</vt:lpstr>
      <vt:lpstr>To be Absolutely Clear …</vt:lpstr>
      <vt:lpstr>Does My Child Need Testing?</vt:lpstr>
      <vt:lpstr>Important Lottery Info:</vt:lpstr>
      <vt:lpstr>Reminders:</vt:lpstr>
      <vt:lpstr>What are the odds?</vt:lpstr>
      <vt:lpstr>Remember:</vt:lpstr>
      <vt:lpstr>Our one guarantee:</vt:lpstr>
      <vt:lpstr>The Application Open: December 14, 2022 Close: February 2, 2023</vt:lpstr>
      <vt:lpstr>School of Choice</vt:lpstr>
      <vt:lpstr>Application </vt:lpstr>
      <vt:lpstr>Time</vt:lpstr>
      <vt:lpstr>Honestly …</vt:lpstr>
      <vt:lpstr>Be Strategic!</vt:lpstr>
      <vt:lpstr>The Dashboard</vt:lpstr>
      <vt:lpstr>Hot Spots:</vt:lpstr>
      <vt:lpstr>Hot Spots:</vt:lpstr>
      <vt:lpstr>Deadlines</vt:lpstr>
      <vt:lpstr>Q&amp;A…</vt:lpstr>
      <vt:lpstr>PowerPoint Presentation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 H. Rogers</dc:title>
  <dc:creator>Administrator</dc:creator>
  <cp:lastModifiedBy>Hearne, Barbra M</cp:lastModifiedBy>
  <cp:revision>16</cp:revision>
  <cp:lastPrinted>2022-10-31T14:27:16Z</cp:lastPrinted>
  <dcterms:created xsi:type="dcterms:W3CDTF">2015-09-16T15:15:55Z</dcterms:created>
  <dcterms:modified xsi:type="dcterms:W3CDTF">2022-12-16T17:28:10Z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0x010100C056F5D5C7B56E44A02F1305D4CE9A0C</vt:lpwstr>
  </property>
</Properties>
</file>